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960" y="-8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C7D652E-E12F-4BE8-8145-62DBB5C9AA6A}" type="datetimeFigureOut">
              <a:rPr lang="en-AU" smtClean="0"/>
              <a:t>9/05/2013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36EFD28-EF55-4C15-B28A-AD36D2ECE3BF}" type="slidenum">
              <a:rPr lang="en-AU" smtClean="0"/>
              <a:t>‹#›</a:t>
            </a:fld>
            <a:endParaRPr lang="en-A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7D652E-E12F-4BE8-8145-62DBB5C9AA6A}" type="datetimeFigureOut">
              <a:rPr lang="en-AU" smtClean="0"/>
              <a:t>9/05/2013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36EFD28-EF55-4C15-B28A-AD36D2ECE3BF}" type="slidenum">
              <a:rPr lang="en-AU" smtClean="0"/>
              <a:t>‹#›</a:t>
            </a:fld>
            <a:endParaRPr lang="en-A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C7D652E-E12F-4BE8-8145-62DBB5C9AA6A}" type="datetimeFigureOut">
              <a:rPr lang="en-AU" smtClean="0"/>
              <a:t>9/05/2013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36EFD28-EF55-4C15-B28A-AD36D2ECE3BF}" type="slidenum">
              <a:rPr lang="en-AU" smtClean="0"/>
              <a:t>‹#›</a:t>
            </a:fld>
            <a:endParaRPr lang="en-A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C7D652E-E12F-4BE8-8145-62DBB5C9AA6A}" type="datetimeFigureOut">
              <a:rPr lang="en-AU" smtClean="0"/>
              <a:t>9/05/2013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36EFD28-EF55-4C15-B28A-AD36D2ECE3BF}" type="slidenum">
              <a:rPr lang="en-AU" smtClean="0"/>
              <a:t>‹#›</a:t>
            </a:fld>
            <a:endParaRPr lang="en-AU"/>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7D652E-E12F-4BE8-8145-62DBB5C9AA6A}" type="datetimeFigureOut">
              <a:rPr lang="en-AU" smtClean="0"/>
              <a:t>9/05/2013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36EFD28-EF55-4C15-B28A-AD36D2ECE3BF}" type="slidenum">
              <a:rPr lang="en-AU" smtClean="0"/>
              <a:t>‹#›</a:t>
            </a:fld>
            <a:endParaRPr lang="en-A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C7D652E-E12F-4BE8-8145-62DBB5C9AA6A}" type="datetimeFigureOut">
              <a:rPr lang="en-AU" smtClean="0"/>
              <a:t>9/05/2013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436EFD28-EF55-4C15-B28A-AD36D2ECE3BF}" type="slidenum">
              <a:rPr lang="en-AU" smtClean="0"/>
              <a:t>‹#›</a:t>
            </a:fld>
            <a:endParaRPr lang="en-AU"/>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C7D652E-E12F-4BE8-8145-62DBB5C9AA6A}" type="datetimeFigureOut">
              <a:rPr lang="en-AU" smtClean="0"/>
              <a:t>9/05/2013</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436EFD28-EF55-4C15-B28A-AD36D2ECE3BF}" type="slidenum">
              <a:rPr lang="en-AU" smtClean="0"/>
              <a:t>‹#›</a:t>
            </a:fld>
            <a:endParaRPr lang="en-AU"/>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C7D652E-E12F-4BE8-8145-62DBB5C9AA6A}" type="datetimeFigureOut">
              <a:rPr lang="en-AU" smtClean="0"/>
              <a:t>9/05/2013</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436EFD28-EF55-4C15-B28A-AD36D2ECE3BF}" type="slidenum">
              <a:rPr lang="en-AU" smtClean="0"/>
              <a:t>‹#›</a:t>
            </a:fld>
            <a:endParaRPr lang="en-A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7D652E-E12F-4BE8-8145-62DBB5C9AA6A}" type="datetimeFigureOut">
              <a:rPr lang="en-AU" smtClean="0"/>
              <a:t>9/05/2013</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436EFD28-EF55-4C15-B28A-AD36D2ECE3BF}" type="slidenum">
              <a:rPr lang="en-AU" smtClean="0"/>
              <a:t>‹#›</a:t>
            </a:fld>
            <a:endParaRPr lang="en-A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7D652E-E12F-4BE8-8145-62DBB5C9AA6A}" type="datetimeFigureOut">
              <a:rPr lang="en-AU" smtClean="0"/>
              <a:t>9/05/2013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436EFD28-EF55-4C15-B28A-AD36D2ECE3BF}" type="slidenum">
              <a:rPr lang="en-AU" smtClean="0"/>
              <a:t>‹#›</a:t>
            </a:fld>
            <a:endParaRPr lang="en-A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7D652E-E12F-4BE8-8145-62DBB5C9AA6A}" type="datetimeFigureOut">
              <a:rPr lang="en-AU" smtClean="0"/>
              <a:t>9/05/2013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436EFD28-EF55-4C15-B28A-AD36D2ECE3BF}" type="slidenum">
              <a:rPr lang="en-AU" smtClean="0"/>
              <a:t>‹#›</a:t>
            </a:fld>
            <a:endParaRPr lang="en-A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7C7D652E-E12F-4BE8-8145-62DBB5C9AA6A}" type="datetimeFigureOut">
              <a:rPr lang="en-AU" smtClean="0"/>
              <a:t>9/05/2013</a:t>
            </a:fld>
            <a:endParaRPr lang="en-A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A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436EFD28-EF55-4C15-B28A-AD36D2ECE3BF}" type="slidenum">
              <a:rPr lang="en-AU" smtClean="0"/>
              <a:t>‹#›</a:t>
            </a:fld>
            <a:endParaRPr lang="en-AU"/>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b="1" i="1" dirty="0" smtClean="0"/>
              <a:t>Stage 1 Child Studies 1</a:t>
            </a:r>
            <a:endParaRPr lang="en-AU" b="1" i="1" dirty="0"/>
          </a:p>
        </p:txBody>
      </p:sp>
      <p:sp>
        <p:nvSpPr>
          <p:cNvPr id="2" name="Title 1"/>
          <p:cNvSpPr>
            <a:spLocks noGrp="1"/>
          </p:cNvSpPr>
          <p:nvPr>
            <p:ph type="ctrTitle"/>
          </p:nvPr>
        </p:nvSpPr>
        <p:spPr/>
        <p:txBody>
          <a:bodyPr/>
          <a:lstStyle/>
          <a:p>
            <a:r>
              <a:rPr lang="en-US" dirty="0" smtClean="0"/>
              <a:t>Group Activity</a:t>
            </a:r>
            <a:br>
              <a:rPr lang="en-US" dirty="0" smtClean="0"/>
            </a:br>
            <a:r>
              <a:rPr lang="en-US" dirty="0" smtClean="0"/>
              <a:t>Child’s Play</a:t>
            </a:r>
            <a:br>
              <a:rPr lang="en-US" dirty="0" smtClean="0"/>
            </a:br>
            <a:r>
              <a:rPr lang="en-US" dirty="0" smtClean="0"/>
              <a:t>”</a:t>
            </a:r>
            <a:endParaRPr lang="en-AU" dirty="0"/>
          </a:p>
        </p:txBody>
      </p:sp>
    </p:spTree>
    <p:extLst>
      <p:ext uri="{BB962C8B-B14F-4D97-AF65-F5344CB8AC3E}">
        <p14:creationId xmlns:p14="http://schemas.microsoft.com/office/powerpoint/2010/main" val="18774675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5229200"/>
            <a:ext cx="8568951" cy="1143000"/>
          </a:xfrm>
        </p:spPr>
        <p:txBody>
          <a:bodyPr/>
          <a:lstStyle/>
          <a:p>
            <a:r>
              <a:rPr lang="en-US" cap="all" dirty="0"/>
              <a:t>Evaluation Report - EXEMPLAR</a:t>
            </a:r>
            <a:br>
              <a:rPr lang="en-US" cap="all" dirty="0"/>
            </a:br>
            <a:endParaRPr lang="en-AU" dirty="0"/>
          </a:p>
        </p:txBody>
      </p:sp>
      <p:sp>
        <p:nvSpPr>
          <p:cNvPr id="3" name="Content Placeholder 2"/>
          <p:cNvSpPr>
            <a:spLocks noGrp="1"/>
          </p:cNvSpPr>
          <p:nvPr>
            <p:ph sz="quarter" idx="13"/>
          </p:nvPr>
        </p:nvSpPr>
        <p:spPr>
          <a:xfrm>
            <a:off x="323528" y="404664"/>
            <a:ext cx="8208912" cy="4896544"/>
          </a:xfrm>
        </p:spPr>
        <p:txBody>
          <a:bodyPr>
            <a:noAutofit/>
          </a:bodyPr>
          <a:lstStyle/>
          <a:p>
            <a:pPr marL="45720" indent="0">
              <a:buNone/>
            </a:pPr>
            <a:r>
              <a:rPr lang="en-US" sz="1100" dirty="0" smtClean="0"/>
              <a:t>The </a:t>
            </a:r>
            <a:r>
              <a:rPr lang="en-US" sz="1100" dirty="0"/>
              <a:t>aim of the activity was to develop a learning activity based around play incorporating technology. </a:t>
            </a:r>
            <a:endParaRPr lang="en-AU" sz="1100" dirty="0"/>
          </a:p>
          <a:p>
            <a:pPr marL="45720" indent="0">
              <a:buNone/>
            </a:pPr>
            <a:r>
              <a:rPr lang="en-US" sz="1100" dirty="0"/>
              <a:t>We were effective in meeting the purpose of the task as we were able to make realistic decisions in the use of our class and personal time.  The overview and division of the proposed tasks were critical factors in our group’s management of how it all fitted together for the technology based learning activity. </a:t>
            </a:r>
            <a:endParaRPr lang="en-AU" sz="1100" dirty="0"/>
          </a:p>
          <a:p>
            <a:pPr marL="45720" indent="0">
              <a:buNone/>
            </a:pPr>
            <a:r>
              <a:rPr lang="en-US" sz="1100" dirty="0"/>
              <a:t>In preparation, the group discussed interactive and original methods of how to incorporate technology into a play activity. The chosen activity of a Transportation adventure circuit required children to engage in imaginative play while travelling to three destinations including the Jungle Safari, Carnival, and Under the Sea. The use of an iPod allowed the children to use their logic to problem solve when associating the audio clips to their corresponding destinations. We made the decision that we would not make assumptions about the level of technology that young children may be able to use. The students were fascinated and only one had used an iPod. All could use the technology incorporated and were able to move between the stations. Creating cardboard cameras was successful as a tangible keepsake. This enabled children to engage in an imaginative role play within each theme. The pattern of the cardboard camera was designed to be easily assembled and we had practiced how to construct it. The design was modified to make it easy for the young child to fold the template together with our assistance.    </a:t>
            </a:r>
            <a:endParaRPr lang="en-AU" sz="1100" dirty="0"/>
          </a:p>
          <a:p>
            <a:pPr marL="45720" indent="0">
              <a:buNone/>
            </a:pPr>
            <a:r>
              <a:rPr lang="en-US" sz="1100" dirty="0"/>
              <a:t>Time was the group’s predominant concern as our decision to incorporate three time based activities placed greater pressure us to gather equipment and plan activities. Consequently, equipment like the ocean backdrop and the tickets for the trip were crafted individually as class time was better used to discuss our ideas and intentions. We had thought through all stages of the learning activity and were well prepared.  </a:t>
            </a:r>
            <a:endParaRPr lang="en-AU" sz="1100" dirty="0"/>
          </a:p>
          <a:p>
            <a:pPr marL="45720" indent="0">
              <a:buNone/>
            </a:pPr>
            <a:r>
              <a:rPr lang="en-US" sz="1100" dirty="0"/>
              <a:t>It would have been a better idea if the groups could have had separate areas to run their learning activities due to other group’s noise and space taken up by their activities.   </a:t>
            </a:r>
            <a:endParaRPr lang="en-AU" sz="1100" dirty="0"/>
          </a:p>
          <a:p>
            <a:pPr marL="45720" indent="0">
              <a:buNone/>
            </a:pPr>
            <a:r>
              <a:rPr lang="en-US" sz="1100" dirty="0"/>
              <a:t>The practical was well received by the children who engaged in imaginative and creative play while interacting with their fellow peers in the Transportation adventure circuit. The integration of an iPod allowed for an element of mystery and allowed the children to apply their logic to problem-solve and match the destinations with corresponding sounds. </a:t>
            </a:r>
            <a:endParaRPr lang="en-US" sz="1100" dirty="0" smtClean="0"/>
          </a:p>
          <a:p>
            <a:pPr marL="45720" indent="0">
              <a:buNone/>
            </a:pPr>
            <a:r>
              <a:rPr lang="en-US" sz="1100" dirty="0" smtClean="0"/>
              <a:t>Word Count: 400</a:t>
            </a:r>
            <a:endParaRPr lang="en-AU" sz="1100" dirty="0"/>
          </a:p>
        </p:txBody>
      </p:sp>
    </p:spTree>
    <p:extLst>
      <p:ext uri="{BB962C8B-B14F-4D97-AF65-F5344CB8AC3E}">
        <p14:creationId xmlns:p14="http://schemas.microsoft.com/office/powerpoint/2010/main" val="5833749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Individual Evaluation</a:t>
            </a:r>
            <a:endParaRPr lang="en-AU" dirty="0"/>
          </a:p>
        </p:txBody>
      </p:sp>
      <p:sp>
        <p:nvSpPr>
          <p:cNvPr id="3" name="Content Placeholder 2"/>
          <p:cNvSpPr>
            <a:spLocks noGrp="1"/>
          </p:cNvSpPr>
          <p:nvPr>
            <p:ph sz="quarter" idx="13"/>
          </p:nvPr>
        </p:nvSpPr>
        <p:spPr/>
        <p:txBody>
          <a:bodyPr>
            <a:normAutofit/>
          </a:bodyPr>
          <a:lstStyle/>
          <a:p>
            <a:r>
              <a:rPr lang="en-US" dirty="0" smtClean="0"/>
              <a:t>reflect </a:t>
            </a:r>
            <a:r>
              <a:rPr lang="en-US" dirty="0"/>
              <a:t>on the processes and </a:t>
            </a:r>
            <a:r>
              <a:rPr lang="en-US" dirty="0" smtClean="0"/>
              <a:t>outcomes </a:t>
            </a:r>
            <a:r>
              <a:rPr lang="en-US" dirty="0"/>
              <a:t>of the group activity, including:</a:t>
            </a:r>
            <a:endParaRPr lang="en-AU" dirty="0"/>
          </a:p>
          <a:p>
            <a:pPr lvl="0"/>
            <a:r>
              <a:rPr lang="en-US" dirty="0" smtClean="0"/>
              <a:t> your own </a:t>
            </a:r>
            <a:r>
              <a:rPr lang="en-US" dirty="0"/>
              <a:t>performance</a:t>
            </a:r>
            <a:endParaRPr lang="en-AU" dirty="0"/>
          </a:p>
          <a:p>
            <a:pPr lvl="0"/>
            <a:r>
              <a:rPr lang="en-US" dirty="0"/>
              <a:t>how the group made collaborative decisions </a:t>
            </a:r>
            <a:endParaRPr lang="en-AU" dirty="0"/>
          </a:p>
          <a:p>
            <a:pPr lvl="0"/>
            <a:r>
              <a:rPr lang="en-US" dirty="0"/>
              <a:t>the management skills used by the group</a:t>
            </a:r>
            <a:endParaRPr lang="en-AU" dirty="0"/>
          </a:p>
          <a:p>
            <a:pPr lvl="0"/>
            <a:r>
              <a:rPr lang="en-US" dirty="0"/>
              <a:t>individual contributions to the group</a:t>
            </a:r>
            <a:endParaRPr lang="en-AU" dirty="0"/>
          </a:p>
          <a:p>
            <a:pPr lvl="0"/>
            <a:r>
              <a:rPr lang="en-US" dirty="0"/>
              <a:t>conclusions about possible improvements</a:t>
            </a:r>
            <a:r>
              <a:rPr lang="en-US" dirty="0" smtClean="0"/>
              <a:t>.</a:t>
            </a:r>
          </a:p>
          <a:p>
            <a:pPr marL="0" lvl="0" indent="0">
              <a:buNone/>
            </a:pPr>
            <a:r>
              <a:rPr lang="en-US" i="1" u="sng" dirty="0" smtClean="0"/>
              <a:t>Reflect</a:t>
            </a:r>
            <a:r>
              <a:rPr lang="en-US" i="1" dirty="0" smtClean="0"/>
              <a:t>: think, meditate, ponder</a:t>
            </a:r>
            <a:endParaRPr lang="en-AU" i="1" dirty="0"/>
          </a:p>
          <a:p>
            <a:endParaRPr lang="en-AU" dirty="0"/>
          </a:p>
        </p:txBody>
      </p:sp>
    </p:spTree>
    <p:extLst>
      <p:ext uri="{BB962C8B-B14F-4D97-AF65-F5344CB8AC3E}">
        <p14:creationId xmlns:p14="http://schemas.microsoft.com/office/powerpoint/2010/main" val="41200750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your own performance</a:t>
            </a:r>
            <a:endParaRPr lang="en-AU" dirty="0"/>
          </a:p>
        </p:txBody>
      </p:sp>
      <p:sp>
        <p:nvSpPr>
          <p:cNvPr id="3" name="Content Placeholder 2"/>
          <p:cNvSpPr>
            <a:spLocks noGrp="1"/>
          </p:cNvSpPr>
          <p:nvPr>
            <p:ph sz="quarter" idx="13"/>
          </p:nvPr>
        </p:nvSpPr>
        <p:spPr>
          <a:xfrm>
            <a:off x="611560" y="731520"/>
            <a:ext cx="7992888" cy="3474720"/>
          </a:xfrm>
        </p:spPr>
        <p:txBody>
          <a:bodyPr>
            <a:normAutofit lnSpcReduction="10000"/>
          </a:bodyPr>
          <a:lstStyle/>
          <a:p>
            <a:r>
              <a:rPr lang="en-US" sz="3000" dirty="0" smtClean="0"/>
              <a:t>Decision making – how did you contribute</a:t>
            </a:r>
          </a:p>
          <a:p>
            <a:r>
              <a:rPr lang="en-US" sz="3000" dirty="0" smtClean="0"/>
              <a:t>Involvement – what did you actually do</a:t>
            </a:r>
          </a:p>
          <a:p>
            <a:r>
              <a:rPr lang="en-US" sz="3000" dirty="0" smtClean="0"/>
              <a:t>Initiative – what did you do to move things</a:t>
            </a:r>
          </a:p>
          <a:p>
            <a:r>
              <a:rPr lang="en-US" sz="3000" dirty="0" smtClean="0"/>
              <a:t>Leadership – what role did you take to lead</a:t>
            </a:r>
          </a:p>
          <a:p>
            <a:r>
              <a:rPr lang="en-US" sz="3000" dirty="0" smtClean="0"/>
              <a:t>Responsibility – did you do what you said</a:t>
            </a:r>
          </a:p>
          <a:p>
            <a:r>
              <a:rPr lang="en-US" sz="3000" dirty="0" smtClean="0"/>
              <a:t>On the day – what did you do?</a:t>
            </a:r>
          </a:p>
          <a:p>
            <a:endParaRPr lang="en-AU" dirty="0"/>
          </a:p>
        </p:txBody>
      </p:sp>
    </p:spTree>
    <p:extLst>
      <p:ext uri="{BB962C8B-B14F-4D97-AF65-F5344CB8AC3E}">
        <p14:creationId xmlns:p14="http://schemas.microsoft.com/office/powerpoint/2010/main" val="41991430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sz="3600" dirty="0" smtClean="0"/>
              <a:t>how the group made collaborative decisions </a:t>
            </a:r>
            <a:r>
              <a:rPr lang="en-AU" dirty="0" smtClean="0"/>
              <a:t/>
            </a:r>
            <a:br>
              <a:rPr lang="en-AU" dirty="0" smtClean="0"/>
            </a:br>
            <a:endParaRPr lang="en-AU" dirty="0"/>
          </a:p>
        </p:txBody>
      </p:sp>
      <p:sp>
        <p:nvSpPr>
          <p:cNvPr id="3" name="Content Placeholder 2"/>
          <p:cNvSpPr>
            <a:spLocks noGrp="1"/>
          </p:cNvSpPr>
          <p:nvPr>
            <p:ph sz="quarter" idx="13"/>
          </p:nvPr>
        </p:nvSpPr>
        <p:spPr>
          <a:xfrm>
            <a:off x="1143000" y="731520"/>
            <a:ext cx="7029400" cy="3474720"/>
          </a:xfrm>
        </p:spPr>
        <p:txBody>
          <a:bodyPr>
            <a:normAutofit/>
          </a:bodyPr>
          <a:lstStyle/>
          <a:p>
            <a:r>
              <a:rPr lang="en-US" sz="3000" dirty="0"/>
              <a:t>Was there discussion?</a:t>
            </a:r>
          </a:p>
          <a:p>
            <a:r>
              <a:rPr lang="en-US" sz="3000" dirty="0"/>
              <a:t>How did people contribute?</a:t>
            </a:r>
          </a:p>
          <a:p>
            <a:r>
              <a:rPr lang="en-US" sz="3000" dirty="0"/>
              <a:t>What was discussed?</a:t>
            </a:r>
          </a:p>
          <a:p>
            <a:r>
              <a:rPr lang="en-US" sz="3000" dirty="0"/>
              <a:t>How </a:t>
            </a:r>
            <a:r>
              <a:rPr lang="en-US" sz="3000" dirty="0" smtClean="0"/>
              <a:t>were </a:t>
            </a:r>
            <a:r>
              <a:rPr lang="en-US" sz="3000" dirty="0"/>
              <a:t>the final </a:t>
            </a:r>
            <a:r>
              <a:rPr lang="en-US" sz="3000" dirty="0" smtClean="0"/>
              <a:t>decisions </a:t>
            </a:r>
            <a:r>
              <a:rPr lang="en-US" sz="3000" dirty="0"/>
              <a:t>made</a:t>
            </a:r>
            <a:r>
              <a:rPr lang="en-US" sz="3000" dirty="0" smtClean="0"/>
              <a:t>?</a:t>
            </a:r>
          </a:p>
          <a:p>
            <a:r>
              <a:rPr lang="en-US" sz="3000" dirty="0" smtClean="0"/>
              <a:t>Was </a:t>
            </a:r>
            <a:r>
              <a:rPr lang="en-US" sz="3000" dirty="0"/>
              <a:t>the process satisfactory?</a:t>
            </a:r>
          </a:p>
          <a:p>
            <a:endParaRPr lang="en-AU" dirty="0"/>
          </a:p>
        </p:txBody>
      </p:sp>
    </p:spTree>
    <p:extLst>
      <p:ext uri="{BB962C8B-B14F-4D97-AF65-F5344CB8AC3E}">
        <p14:creationId xmlns:p14="http://schemas.microsoft.com/office/powerpoint/2010/main" val="12126453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sz="3600" dirty="0" smtClean="0"/>
              <a:t>the management skills used by the group</a:t>
            </a:r>
            <a:r>
              <a:rPr lang="en-AU" dirty="0" smtClean="0"/>
              <a:t/>
            </a:r>
            <a:br>
              <a:rPr lang="en-AU" dirty="0" smtClean="0"/>
            </a:br>
            <a:endParaRPr lang="en-AU" dirty="0"/>
          </a:p>
        </p:txBody>
      </p:sp>
      <p:sp>
        <p:nvSpPr>
          <p:cNvPr id="3" name="Content Placeholder 2"/>
          <p:cNvSpPr>
            <a:spLocks noGrp="1"/>
          </p:cNvSpPr>
          <p:nvPr>
            <p:ph sz="quarter" idx="13"/>
          </p:nvPr>
        </p:nvSpPr>
        <p:spPr>
          <a:xfrm>
            <a:off x="467544" y="476672"/>
            <a:ext cx="7821488" cy="3474720"/>
          </a:xfrm>
        </p:spPr>
        <p:txBody>
          <a:bodyPr>
            <a:normAutofit lnSpcReduction="10000"/>
          </a:bodyPr>
          <a:lstStyle/>
          <a:p>
            <a:r>
              <a:rPr lang="en-US" sz="3000" dirty="0"/>
              <a:t>How were roles managed – who did what?</a:t>
            </a:r>
          </a:p>
          <a:p>
            <a:r>
              <a:rPr lang="en-US" sz="3000" dirty="0"/>
              <a:t>How was timing managed – to get it all done</a:t>
            </a:r>
          </a:p>
          <a:p>
            <a:r>
              <a:rPr lang="en-US" sz="3000" dirty="0"/>
              <a:t>How were resources managed-to have what’s needed</a:t>
            </a:r>
          </a:p>
          <a:p>
            <a:r>
              <a:rPr lang="en-US" sz="3000" dirty="0"/>
              <a:t>How was the actual activity managed – how did it run?</a:t>
            </a:r>
          </a:p>
          <a:p>
            <a:endParaRPr lang="en-US" dirty="0" smtClean="0"/>
          </a:p>
          <a:p>
            <a:endParaRPr lang="en-AU" dirty="0"/>
          </a:p>
        </p:txBody>
      </p:sp>
    </p:spTree>
    <p:extLst>
      <p:ext uri="{BB962C8B-B14F-4D97-AF65-F5344CB8AC3E}">
        <p14:creationId xmlns:p14="http://schemas.microsoft.com/office/powerpoint/2010/main" val="23035198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individual contributions to the group</a:t>
            </a:r>
            <a:r>
              <a:rPr lang="en-AU" dirty="0" smtClean="0"/>
              <a:t/>
            </a:r>
            <a:br>
              <a:rPr lang="en-AU" dirty="0" smtClean="0"/>
            </a:br>
            <a:endParaRPr lang="en-AU" dirty="0"/>
          </a:p>
        </p:txBody>
      </p:sp>
      <p:sp>
        <p:nvSpPr>
          <p:cNvPr id="3" name="Content Placeholder 2"/>
          <p:cNvSpPr>
            <a:spLocks noGrp="1"/>
          </p:cNvSpPr>
          <p:nvPr>
            <p:ph sz="quarter" idx="13"/>
          </p:nvPr>
        </p:nvSpPr>
        <p:spPr/>
        <p:txBody>
          <a:bodyPr>
            <a:normAutofit/>
          </a:bodyPr>
          <a:lstStyle/>
          <a:p>
            <a:r>
              <a:rPr lang="en-US" sz="3000" dirty="0"/>
              <a:t>Did everyone contribute equally?</a:t>
            </a:r>
          </a:p>
          <a:p>
            <a:r>
              <a:rPr lang="en-US" sz="3000" dirty="0"/>
              <a:t>Were all tasks equally shared?</a:t>
            </a:r>
          </a:p>
          <a:p>
            <a:r>
              <a:rPr lang="en-US" sz="3000" dirty="0"/>
              <a:t>Were people reliable?</a:t>
            </a:r>
          </a:p>
          <a:p>
            <a:r>
              <a:rPr lang="en-US" sz="3000" dirty="0"/>
              <a:t>Did everyone join in?</a:t>
            </a:r>
          </a:p>
          <a:p>
            <a:r>
              <a:rPr lang="en-US" sz="3000" dirty="0"/>
              <a:t>Were there any issues with this?</a:t>
            </a:r>
            <a:endParaRPr lang="en-AU" sz="3000" dirty="0"/>
          </a:p>
        </p:txBody>
      </p:sp>
    </p:spTree>
    <p:extLst>
      <p:ext uri="{BB962C8B-B14F-4D97-AF65-F5344CB8AC3E}">
        <p14:creationId xmlns:p14="http://schemas.microsoft.com/office/powerpoint/2010/main" val="35330329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conclusions about possible improvements</a:t>
            </a:r>
            <a:endParaRPr lang="en-AU" dirty="0"/>
          </a:p>
        </p:txBody>
      </p:sp>
      <p:sp>
        <p:nvSpPr>
          <p:cNvPr id="3" name="Content Placeholder 2"/>
          <p:cNvSpPr>
            <a:spLocks noGrp="1"/>
          </p:cNvSpPr>
          <p:nvPr>
            <p:ph sz="quarter" idx="13"/>
          </p:nvPr>
        </p:nvSpPr>
        <p:spPr/>
        <p:txBody>
          <a:bodyPr>
            <a:normAutofit/>
          </a:bodyPr>
          <a:lstStyle/>
          <a:p>
            <a:r>
              <a:rPr lang="en-US" sz="3000" dirty="0"/>
              <a:t>What did not work out as well as it could have?</a:t>
            </a:r>
          </a:p>
          <a:p>
            <a:r>
              <a:rPr lang="en-US" sz="3000" dirty="0"/>
              <a:t>What would you do next time to improve?</a:t>
            </a:r>
            <a:endParaRPr lang="en-AU" sz="3000" dirty="0"/>
          </a:p>
        </p:txBody>
      </p:sp>
    </p:spTree>
    <p:extLst>
      <p:ext uri="{BB962C8B-B14F-4D97-AF65-F5344CB8AC3E}">
        <p14:creationId xmlns:p14="http://schemas.microsoft.com/office/powerpoint/2010/main" val="21673446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write it</a:t>
            </a:r>
            <a:endParaRPr lang="en-AU" dirty="0"/>
          </a:p>
        </p:txBody>
      </p:sp>
      <p:sp>
        <p:nvSpPr>
          <p:cNvPr id="3" name="Content Placeholder 2"/>
          <p:cNvSpPr>
            <a:spLocks noGrp="1"/>
          </p:cNvSpPr>
          <p:nvPr>
            <p:ph sz="quarter" idx="13"/>
          </p:nvPr>
        </p:nvSpPr>
        <p:spPr/>
        <p:txBody>
          <a:bodyPr/>
          <a:lstStyle/>
          <a:p>
            <a:r>
              <a:rPr lang="en-US" dirty="0" smtClean="0"/>
              <a:t>Introduction – brief description of the task</a:t>
            </a:r>
          </a:p>
          <a:p>
            <a:endParaRPr lang="en-US" dirty="0"/>
          </a:p>
          <a:p>
            <a:r>
              <a:rPr lang="en-US" dirty="0" smtClean="0"/>
              <a:t>Reflection – Choose the main points </a:t>
            </a:r>
          </a:p>
          <a:p>
            <a:endParaRPr lang="en-US" dirty="0"/>
          </a:p>
          <a:p>
            <a:r>
              <a:rPr lang="en-US" dirty="0" smtClean="0"/>
              <a:t>Conclusion – Improvements</a:t>
            </a:r>
          </a:p>
          <a:p>
            <a:endParaRPr lang="en-US" dirty="0"/>
          </a:p>
          <a:p>
            <a:r>
              <a:rPr lang="en-US" dirty="0" smtClean="0"/>
              <a:t>Max 400 words – past tense</a:t>
            </a:r>
            <a:endParaRPr lang="en-AU" dirty="0"/>
          </a:p>
        </p:txBody>
      </p:sp>
    </p:spTree>
    <p:extLst>
      <p:ext uri="{BB962C8B-B14F-4D97-AF65-F5344CB8AC3E}">
        <p14:creationId xmlns:p14="http://schemas.microsoft.com/office/powerpoint/2010/main" val="9336054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35696" y="5085184"/>
            <a:ext cx="6512511" cy="1143000"/>
          </a:xfrm>
        </p:spPr>
        <p:txBody>
          <a:bodyPr/>
          <a:lstStyle/>
          <a:p>
            <a:r>
              <a:rPr lang="en-US" dirty="0" smtClean="0"/>
              <a:t>How it is assessed</a:t>
            </a:r>
            <a:endParaRPr lang="en-AU" dirty="0"/>
          </a:p>
        </p:txBody>
      </p:sp>
      <p:graphicFrame>
        <p:nvGraphicFramePr>
          <p:cNvPr id="4" name="Content Placeholder 3"/>
          <p:cNvGraphicFramePr>
            <a:graphicFrameLocks noGrp="1"/>
          </p:cNvGraphicFramePr>
          <p:nvPr>
            <p:ph sz="quarter" idx="13"/>
            <p:extLst>
              <p:ext uri="{D42A27DB-BD31-4B8C-83A1-F6EECF244321}">
                <p14:modId xmlns:p14="http://schemas.microsoft.com/office/powerpoint/2010/main" val="464832"/>
              </p:ext>
            </p:extLst>
          </p:nvPr>
        </p:nvGraphicFramePr>
        <p:xfrm>
          <a:off x="611561" y="404664"/>
          <a:ext cx="7920880" cy="4390690"/>
        </p:xfrm>
        <a:graphic>
          <a:graphicData uri="http://schemas.openxmlformats.org/drawingml/2006/table">
            <a:tbl>
              <a:tblPr firstRow="1" firstCol="1" bandRow="1">
                <a:tableStyleId>{5C22544A-7EE6-4342-B048-85BDC9FD1C3A}</a:tableStyleId>
              </a:tblPr>
              <a:tblGrid>
                <a:gridCol w="1466597"/>
                <a:gridCol w="1489720"/>
                <a:gridCol w="1587119"/>
                <a:gridCol w="1688722"/>
                <a:gridCol w="1688722"/>
              </a:tblGrid>
              <a:tr h="534201">
                <a:tc>
                  <a:txBody>
                    <a:bodyPr/>
                    <a:lstStyle/>
                    <a:p>
                      <a:pPr algn="ctr">
                        <a:spcBef>
                          <a:spcPts val="600"/>
                        </a:spcBef>
                        <a:spcAft>
                          <a:spcPts val="0"/>
                        </a:spcAft>
                      </a:pPr>
                      <a:r>
                        <a:rPr lang="en-AU" sz="1600" dirty="0">
                          <a:effectLst/>
                        </a:rPr>
                        <a:t>A</a:t>
                      </a:r>
                      <a:endParaRPr lang="en-AU" sz="1600" dirty="0">
                        <a:effectLst/>
                        <a:latin typeface="Arial"/>
                        <a:ea typeface="SimSun"/>
                        <a:cs typeface="Times New Roman"/>
                      </a:endParaRPr>
                    </a:p>
                  </a:txBody>
                  <a:tcPr marL="61138" marR="61138" marT="0" marB="0" anchor="ctr"/>
                </a:tc>
                <a:tc>
                  <a:txBody>
                    <a:bodyPr/>
                    <a:lstStyle/>
                    <a:p>
                      <a:pPr algn="ctr">
                        <a:spcBef>
                          <a:spcPts val="600"/>
                        </a:spcBef>
                        <a:spcAft>
                          <a:spcPts val="0"/>
                        </a:spcAft>
                      </a:pPr>
                      <a:r>
                        <a:rPr lang="en-AU" sz="1600" dirty="0">
                          <a:effectLst/>
                        </a:rPr>
                        <a:t>B</a:t>
                      </a:r>
                      <a:endParaRPr lang="en-AU" sz="1600" dirty="0">
                        <a:effectLst/>
                        <a:latin typeface="Arial"/>
                        <a:ea typeface="SimSun"/>
                        <a:cs typeface="Times New Roman"/>
                      </a:endParaRPr>
                    </a:p>
                  </a:txBody>
                  <a:tcPr marL="61138" marR="61138" marT="0" marB="0" anchor="ctr"/>
                </a:tc>
                <a:tc>
                  <a:txBody>
                    <a:bodyPr/>
                    <a:lstStyle/>
                    <a:p>
                      <a:pPr algn="ctr">
                        <a:spcBef>
                          <a:spcPts val="600"/>
                        </a:spcBef>
                        <a:spcAft>
                          <a:spcPts val="0"/>
                        </a:spcAft>
                      </a:pPr>
                      <a:r>
                        <a:rPr lang="en-AU" sz="1600" dirty="0">
                          <a:effectLst/>
                        </a:rPr>
                        <a:t>C</a:t>
                      </a:r>
                      <a:endParaRPr lang="en-AU" sz="1600" dirty="0">
                        <a:effectLst/>
                        <a:latin typeface="Arial"/>
                        <a:ea typeface="SimSun"/>
                        <a:cs typeface="Times New Roman"/>
                      </a:endParaRPr>
                    </a:p>
                  </a:txBody>
                  <a:tcPr marL="61138" marR="61138" marT="0" marB="0" anchor="ctr"/>
                </a:tc>
                <a:tc>
                  <a:txBody>
                    <a:bodyPr/>
                    <a:lstStyle/>
                    <a:p>
                      <a:pPr algn="ctr">
                        <a:lnSpc>
                          <a:spcPct val="115000"/>
                        </a:lnSpc>
                        <a:spcAft>
                          <a:spcPts val="1000"/>
                        </a:spcAft>
                      </a:pPr>
                      <a:r>
                        <a:rPr lang="en-AU" sz="1600" dirty="0">
                          <a:effectLst/>
                        </a:rPr>
                        <a:t>D</a:t>
                      </a:r>
                      <a:endParaRPr lang="en-AU" sz="1600" dirty="0">
                        <a:effectLst/>
                        <a:latin typeface="Calibri"/>
                        <a:ea typeface="Calibri"/>
                        <a:cs typeface="Times New Roman"/>
                      </a:endParaRPr>
                    </a:p>
                  </a:txBody>
                  <a:tcPr marL="61138" marR="61138" marT="0" marB="0" anchor="ctr"/>
                </a:tc>
                <a:tc>
                  <a:txBody>
                    <a:bodyPr/>
                    <a:lstStyle/>
                    <a:p>
                      <a:pPr algn="ctr">
                        <a:lnSpc>
                          <a:spcPct val="115000"/>
                        </a:lnSpc>
                        <a:spcAft>
                          <a:spcPts val="1000"/>
                        </a:spcAft>
                      </a:pPr>
                      <a:r>
                        <a:rPr lang="en-AU" sz="1600" dirty="0">
                          <a:effectLst/>
                        </a:rPr>
                        <a:t>E</a:t>
                      </a:r>
                      <a:endParaRPr lang="en-AU" sz="1600" dirty="0">
                        <a:effectLst/>
                        <a:latin typeface="Calibri"/>
                        <a:ea typeface="Calibri"/>
                        <a:cs typeface="Times New Roman"/>
                      </a:endParaRPr>
                    </a:p>
                  </a:txBody>
                  <a:tcPr marL="61138" marR="61138" marT="0" marB="0" anchor="ctr"/>
                </a:tc>
              </a:tr>
              <a:tr h="3856489">
                <a:tc>
                  <a:txBody>
                    <a:bodyPr/>
                    <a:lstStyle/>
                    <a:p>
                      <a:pPr algn="l">
                        <a:spcBef>
                          <a:spcPts val="600"/>
                        </a:spcBef>
                        <a:spcAft>
                          <a:spcPts val="0"/>
                        </a:spcAft>
                      </a:pPr>
                      <a:r>
                        <a:rPr lang="en-AU" sz="1600">
                          <a:effectLst/>
                        </a:rPr>
                        <a:t>Insightful reflection on the processes and outcomes of practical and group activities, including their own performance.</a:t>
                      </a:r>
                      <a:endParaRPr lang="en-AU" sz="1600">
                        <a:effectLst/>
                        <a:latin typeface="Arial"/>
                        <a:ea typeface="SimSun"/>
                        <a:cs typeface="Times New Roman"/>
                      </a:endParaRPr>
                    </a:p>
                  </a:txBody>
                  <a:tcPr marL="61138" marR="61138" marT="0" marB="0"/>
                </a:tc>
                <a:tc>
                  <a:txBody>
                    <a:bodyPr/>
                    <a:lstStyle/>
                    <a:p>
                      <a:pPr algn="l">
                        <a:spcBef>
                          <a:spcPts val="600"/>
                        </a:spcBef>
                        <a:spcAft>
                          <a:spcPts val="0"/>
                        </a:spcAft>
                      </a:pPr>
                      <a:r>
                        <a:rPr lang="en-AU" sz="1600">
                          <a:effectLst/>
                        </a:rPr>
                        <a:t>Thoughtful reflection on the processes and outcomes of practical and group activities, including their own performance.</a:t>
                      </a:r>
                      <a:endParaRPr lang="en-AU" sz="1600">
                        <a:effectLst/>
                        <a:latin typeface="Arial"/>
                        <a:ea typeface="SimSun"/>
                        <a:cs typeface="Times New Roman"/>
                      </a:endParaRPr>
                    </a:p>
                  </a:txBody>
                  <a:tcPr marL="61138" marR="61138" marT="0" marB="0"/>
                </a:tc>
                <a:tc>
                  <a:txBody>
                    <a:bodyPr/>
                    <a:lstStyle/>
                    <a:p>
                      <a:pPr algn="l">
                        <a:spcBef>
                          <a:spcPts val="600"/>
                        </a:spcBef>
                        <a:spcAft>
                          <a:spcPts val="0"/>
                        </a:spcAft>
                      </a:pPr>
                      <a:r>
                        <a:rPr lang="en-AU" sz="1600">
                          <a:effectLst/>
                        </a:rPr>
                        <a:t>Considered reflection on the processes and outcomes of practical and group activities, including their own performance.</a:t>
                      </a:r>
                      <a:endParaRPr lang="en-AU" sz="1600">
                        <a:effectLst/>
                        <a:latin typeface="Arial"/>
                        <a:ea typeface="SimSun"/>
                        <a:cs typeface="Times New Roman"/>
                      </a:endParaRPr>
                    </a:p>
                  </a:txBody>
                  <a:tcPr marL="61138" marR="61138" marT="0" marB="0"/>
                </a:tc>
                <a:tc>
                  <a:txBody>
                    <a:bodyPr/>
                    <a:lstStyle/>
                    <a:p>
                      <a:pPr algn="l">
                        <a:spcBef>
                          <a:spcPts val="600"/>
                        </a:spcBef>
                        <a:spcAft>
                          <a:spcPts val="0"/>
                        </a:spcAft>
                      </a:pPr>
                      <a:r>
                        <a:rPr lang="en-AU" sz="1600">
                          <a:effectLst/>
                        </a:rPr>
                        <a:t>Basic consideration of the processes and/or outcomes of practical and group activities, which may include their own performance.</a:t>
                      </a:r>
                      <a:endParaRPr lang="en-AU" sz="1600">
                        <a:effectLst/>
                        <a:latin typeface="Arial"/>
                        <a:ea typeface="SimSun"/>
                        <a:cs typeface="Times New Roman"/>
                      </a:endParaRPr>
                    </a:p>
                  </a:txBody>
                  <a:tcPr marL="61138" marR="61138" marT="0" marB="0"/>
                </a:tc>
                <a:tc>
                  <a:txBody>
                    <a:bodyPr/>
                    <a:lstStyle/>
                    <a:p>
                      <a:pPr algn="l">
                        <a:spcBef>
                          <a:spcPts val="600"/>
                        </a:spcBef>
                        <a:spcAft>
                          <a:spcPts val="0"/>
                        </a:spcAft>
                      </a:pPr>
                      <a:r>
                        <a:rPr lang="en-AU" sz="1600" dirty="0">
                          <a:effectLst/>
                        </a:rPr>
                        <a:t>Attempted consideration of one or more processes or outcomes of a practical or group activity, which may include their own performance. No Evidence</a:t>
                      </a:r>
                      <a:endParaRPr lang="en-AU" sz="1600" dirty="0">
                        <a:effectLst/>
                        <a:latin typeface="Arial"/>
                        <a:ea typeface="SimSun"/>
                        <a:cs typeface="Times New Roman"/>
                      </a:endParaRPr>
                    </a:p>
                  </a:txBody>
                  <a:tcPr marL="61138" marR="61138" marT="0" marB="0"/>
                </a:tc>
              </a:tr>
            </a:tbl>
          </a:graphicData>
        </a:graphic>
      </p:graphicFrame>
    </p:spTree>
    <p:extLst>
      <p:ext uri="{BB962C8B-B14F-4D97-AF65-F5344CB8AC3E}">
        <p14:creationId xmlns:p14="http://schemas.microsoft.com/office/powerpoint/2010/main" val="4142631879"/>
      </p:ext>
    </p:extLst>
  </p:cSld>
  <p:clrMapOvr>
    <a:masterClrMapping/>
  </p:clrMapOvr>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62</TotalTime>
  <Words>809</Words>
  <Application>Microsoft Office PowerPoint</Application>
  <PresentationFormat>On-screen Show (4:3)</PresentationFormat>
  <Paragraphs>64</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Slipstream</vt:lpstr>
      <vt:lpstr>Group Activity Child’s Play ”</vt:lpstr>
      <vt:lpstr>Individual Evaluation</vt:lpstr>
      <vt:lpstr>your own performance</vt:lpstr>
      <vt:lpstr>how the group made collaborative decisions  </vt:lpstr>
      <vt:lpstr>the management skills used by the group </vt:lpstr>
      <vt:lpstr>individual contributions to the group </vt:lpstr>
      <vt:lpstr>conclusions about possible improvements</vt:lpstr>
      <vt:lpstr>How to write it</vt:lpstr>
      <vt:lpstr>How it is assessed</vt:lpstr>
      <vt:lpstr>Evaluation Report - EXEMPLAR </vt:lpstr>
    </vt:vector>
  </TitlesOfParts>
  <Company>Department of Education and Training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Group Activity</dc:title>
  <dc:creator>Penny Mcintyre</dc:creator>
  <cp:lastModifiedBy>Penny Mcintyre</cp:lastModifiedBy>
  <cp:revision>10</cp:revision>
  <dcterms:created xsi:type="dcterms:W3CDTF">2012-04-05T06:11:34Z</dcterms:created>
  <dcterms:modified xsi:type="dcterms:W3CDTF">2013-05-09T02:38:32Z</dcterms:modified>
</cp:coreProperties>
</file>